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Ex1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9" r:id="rId4"/>
  </p:sldMasterIdLst>
  <p:notesMasterIdLst>
    <p:notesMasterId r:id="rId15"/>
  </p:notesMasterIdLst>
  <p:handoutMasterIdLst>
    <p:handoutMasterId r:id="rId16"/>
  </p:handoutMasterIdLst>
  <p:sldIdLst>
    <p:sldId id="332" r:id="rId5"/>
    <p:sldId id="333" r:id="rId6"/>
    <p:sldId id="272" r:id="rId7"/>
    <p:sldId id="334" r:id="rId8"/>
    <p:sldId id="325" r:id="rId9"/>
    <p:sldId id="331" r:id="rId10"/>
    <p:sldId id="329" r:id="rId11"/>
    <p:sldId id="330" r:id="rId12"/>
    <p:sldId id="326" r:id="rId13"/>
    <p:sldId id="327" r:id="rId14"/>
  </p:sldIdLst>
  <p:sldSz cx="12192000" cy="6858000"/>
  <p:notesSz cx="6858000" cy="9144000"/>
  <p:defaultTextStyle>
    <a:defPPr>
      <a:defRPr lang="en-US"/>
    </a:defPPr>
    <a:lvl1pPr marL="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 Blue" id="{56FBE75F-85E5-0148-AA1B-5469886EF4EB}">
          <p14:sldIdLst>
            <p14:sldId id="332"/>
          </p14:sldIdLst>
        </p14:section>
        <p14:section name="Cover White" id="{1EA9D7C8-9D17-184D-9336-04C35576FA54}">
          <p14:sldIdLst>
            <p14:sldId id="333"/>
          </p14:sldIdLst>
        </p14:section>
        <p14:section name="Text Slides" id="{BC0B5F4C-FC2A-8740-9ADA-B0B4F7744F0F}">
          <p14:sldIdLst>
            <p14:sldId id="272"/>
            <p14:sldId id="334"/>
          </p14:sldIdLst>
        </p14:section>
        <p14:section name="Colors" id="{D4D9AE47-F5C4-3A44-89F3-FCB1E652EB08}">
          <p14:sldIdLst>
            <p14:sldId id="325"/>
          </p14:sldIdLst>
        </p14:section>
        <p14:section name="Charts | Graphs | Tables | Maps" id="{9920BF6D-ACD2-5244-84A9-379C6F44AA9A}">
          <p14:sldIdLst>
            <p14:sldId id="331"/>
            <p14:sldId id="329"/>
            <p14:sldId id="330"/>
          </p14:sldIdLst>
        </p14:section>
        <p14:section name="End Slide Blue" id="{4F651230-244E-7F4B-902F-73D3DB3749BB}">
          <p14:sldIdLst>
            <p14:sldId id="326"/>
          </p14:sldIdLst>
        </p14:section>
        <p14:section name="End Slide White" id="{BBFC05C7-0FEE-FE4C-AEE9-26D24B0986AA}">
          <p14:sldIdLst>
            <p14:sldId id="32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41E42"/>
    <a:srgbClr val="D9DDE3"/>
    <a:srgbClr val="54585A"/>
    <a:srgbClr val="84329B"/>
    <a:srgbClr val="DCEEFB"/>
    <a:srgbClr val="00965E"/>
    <a:srgbClr val="0051A5"/>
    <a:srgbClr val="FEDF01"/>
    <a:srgbClr val="003C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02" autoAdjust="0"/>
    <p:restoredTop sz="90445" autoAdjust="0"/>
  </p:normalViewPr>
  <p:slideViewPr>
    <p:cSldViewPr snapToGrid="0" snapToObjects="1">
      <p:cViewPr varScale="1">
        <p:scale>
          <a:sx n="142" d="100"/>
          <a:sy n="142" d="100"/>
        </p:scale>
        <p:origin x="408" y="1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8" d="100"/>
          <a:sy n="118" d="100"/>
        </p:scale>
        <p:origin x="-341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5.9038059285970897E-2"/>
          <c:y val="0.22523413093288799"/>
          <c:w val="0.67708583980629977"/>
          <c:h val="0.63453290054789602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6051264"/>
        <c:axId val="1017222352"/>
      </c:barChart>
      <c:catAx>
        <c:axId val="9560512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70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en-US"/>
          </a:p>
        </c:txPr>
        <c:crossAx val="1017222352"/>
        <c:crosses val="autoZero"/>
        <c:auto val="1"/>
        <c:lblAlgn val="ctr"/>
        <c:lblOffset val="100"/>
        <c:noMultiLvlLbl val="0"/>
      </c:catAx>
      <c:valAx>
        <c:axId val="101722235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70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en-US"/>
          </a:p>
        </c:txPr>
        <c:crossAx val="956051264"/>
        <c:crosses val="autoZero"/>
        <c:crossBetween val="between"/>
      </c:valAx>
      <c:spPr>
        <a:ln>
          <a:solidFill>
            <a:schemeClr val="bg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2"/>
          </a:solidFill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5.9038059285970897E-2"/>
          <c:y val="0.22523413093288799"/>
          <c:w val="0.67708583980629977"/>
          <c:h val="0.634532900547896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051A5"/>
            </a:solidFill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E0F3-5A40-AC19-34D52D338B44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E0F3-5A40-AC19-34D52D338B44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E0F3-5A40-AC19-34D52D338B44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E0F3-5A40-AC19-34D52D338B44}"/>
              </c:ext>
            </c:extLst>
          </c:dPt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0F3-5A40-AC19-34D52D338B4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EDF01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0F3-5A40-AC19-34D52D338B4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0F3-5A40-AC19-34D52D338B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6051264"/>
        <c:axId val="1017222352"/>
      </c:barChart>
      <c:catAx>
        <c:axId val="9560512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70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en-US"/>
          </a:p>
        </c:txPr>
        <c:crossAx val="1017222352"/>
        <c:crosses val="autoZero"/>
        <c:auto val="1"/>
        <c:lblAlgn val="ctr"/>
        <c:lblOffset val="100"/>
        <c:noMultiLvlLbl val="0"/>
      </c:catAx>
      <c:valAx>
        <c:axId val="101722235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70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en-US"/>
          </a:p>
        </c:txPr>
        <c:crossAx val="956051264"/>
        <c:crosses val="autoZero"/>
        <c:crossBetween val="between"/>
      </c:valAx>
      <c:spPr>
        <a:ln>
          <a:solidFill>
            <a:schemeClr val="bg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2"/>
          </a:solidFill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rgbClr val="0051A5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1-1BC4-AB44-B8AD-8B2830167DF2}"/>
              </c:ext>
            </c:extLst>
          </c:dPt>
          <c:dPt>
            <c:idx val="1"/>
            <c:bubble3D val="0"/>
            <c:spPr>
              <a:solidFill>
                <a:srgbClr val="FEDF01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3-1BC4-AB44-B8AD-8B2830167DF2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5-1BC4-AB44-B8AD-8B2830167DF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7-1BC4-AB44-B8AD-8B2830167DF2}"/>
              </c:ext>
            </c:extLst>
          </c:dPt>
          <c:dLbls>
            <c:dLbl>
              <c:idx val="1"/>
              <c:tx>
                <c:rich>
                  <a:bodyPr/>
                  <a:lstStyle/>
                  <a:p>
                    <a:fld id="{6054D80F-91D5-F941-B405-D6C3B799ED0B}" type="VALUE">
                      <a:rPr lang="en-US" b="1" i="0">
                        <a:solidFill>
                          <a:srgbClr val="003C71"/>
                        </a:solidFill>
                        <a:latin typeface="Proxima Nova" panose="02000506030000020004" pitchFamily="2" charset="0"/>
                      </a:rPr>
                      <a:pPr/>
                      <a:t>[VALUE]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1BC4-AB44-B8AD-8B2830167DF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 b="1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BC4-AB44-B8AD-8B2830167D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2D-8447-86B7-E626627F380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82D-8447-86B7-E626627F380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0051A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82D-8447-86B7-E626627F38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486644032"/>
        <c:axId val="1486645664"/>
      </c:barChart>
      <c:catAx>
        <c:axId val="14866440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rgbClr val="8E908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486645664"/>
        <c:crosses val="autoZero"/>
        <c:auto val="1"/>
        <c:lblAlgn val="ctr"/>
        <c:lblOffset val="100"/>
        <c:noMultiLvlLbl val="0"/>
      </c:catAx>
      <c:valAx>
        <c:axId val="14866456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rgbClr val="8E908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486644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rgbClr val="8E9089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Sheet1!$A$2:$C$17</cx:f>
        <cx:lvl ptCount="16">
          <cx:pt idx="0">Leaf 1</cx:pt>
          <cx:pt idx="1">Leaf 2</cx:pt>
          <cx:pt idx="2">Leaf 3</cx:pt>
          <cx:pt idx="3">Leaf 4</cx:pt>
          <cx:pt idx="4">Leaf 5</cx:pt>
          <cx:pt idx="5">Leaf 6</cx:pt>
          <cx:pt idx="6">Leaf 7</cx:pt>
          <cx:pt idx="7">Leaf 8</cx:pt>
          <cx:pt idx="8">Leaf 9</cx:pt>
          <cx:pt idx="9">Leaf 10</cx:pt>
          <cx:pt idx="10">Leaf 11</cx:pt>
          <cx:pt idx="11">Leaf 12</cx:pt>
          <cx:pt idx="12">Leaf 13</cx:pt>
          <cx:pt idx="13">Leaf 14</cx:pt>
          <cx:pt idx="14">Leaf 15</cx:pt>
          <cx:pt idx="15">Leaf 16</cx:pt>
        </cx:lvl>
        <cx:lvl ptCount="16">
          <cx:pt idx="0">Stem 1</cx:pt>
          <cx:pt idx="1">Stem 1</cx:pt>
          <cx:pt idx="2">Stem 1</cx:pt>
          <cx:pt idx="3">Stem 2</cx:pt>
          <cx:pt idx="4">Stem 2</cx:pt>
          <cx:pt idx="5">Stem 2</cx:pt>
          <cx:pt idx="6">Stem 2</cx:pt>
          <cx:pt idx="7">Stem 3</cx:pt>
          <cx:pt idx="8">Stem 3</cx:pt>
          <cx:pt idx="9">Stem 4</cx:pt>
          <cx:pt idx="10">Stem 4</cx:pt>
          <cx:pt idx="11">Stem 5</cx:pt>
          <cx:pt idx="12">Stem 5</cx:pt>
          <cx:pt idx="13">Stem 6</cx:pt>
          <cx:pt idx="14">Stem 6</cx:pt>
          <cx:pt idx="15">Stem 6</cx:pt>
        </cx:lvl>
        <cx:lvl ptCount="16">
          <cx:pt idx="0">Branch 1</cx:pt>
          <cx:pt idx="1">Branch 1</cx:pt>
          <cx:pt idx="2">Branch 1</cx:pt>
          <cx:pt idx="3">Branch 1</cx:pt>
          <cx:pt idx="4">Branch 1</cx:pt>
          <cx:pt idx="5">Branch 1</cx:pt>
          <cx:pt idx="6">Branch 1</cx:pt>
          <cx:pt idx="7">Branch 2</cx:pt>
          <cx:pt idx="8">Branch 2</cx:pt>
          <cx:pt idx="9">Branch 2</cx:pt>
          <cx:pt idx="10">Branch 2</cx:pt>
          <cx:pt idx="11">Branch 3</cx:pt>
          <cx:pt idx="12">Branch 3</cx:pt>
          <cx:pt idx="13">Branch 3</cx:pt>
          <cx:pt idx="14">Branch 3</cx:pt>
          <cx:pt idx="15">Branch 3</cx:pt>
        </cx:lvl>
      </cx:strDim>
      <cx:numDim type="size">
        <cx:f>Sheet1!$D$2:$D$17</cx:f>
        <cx:lvl ptCount="16" formatCode="General">
          <cx:pt idx="0">22</cx:pt>
          <cx:pt idx="1">12</cx:pt>
          <cx:pt idx="2">18</cx:pt>
          <cx:pt idx="3">87</cx:pt>
          <cx:pt idx="4">88</cx:pt>
          <cx:pt idx="5">17</cx:pt>
          <cx:pt idx="6">9</cx:pt>
          <cx:pt idx="7">25</cx:pt>
          <cx:pt idx="8">23</cx:pt>
          <cx:pt idx="9">24</cx:pt>
          <cx:pt idx="10">89</cx:pt>
          <cx:pt idx="11">16</cx:pt>
          <cx:pt idx="12">19</cx:pt>
          <cx:pt idx="13">86</cx:pt>
          <cx:pt idx="14">10</cx:pt>
          <cx:pt idx="15">11</cx:pt>
        </cx:lvl>
      </cx:numDim>
    </cx:data>
  </cx:chartData>
  <cx:chart>
    <cx:plotArea>
      <cx:plotAreaRegion>
        <cx:series layoutId="treemap" uniqueId="{66B1C4B6-B02F-DA4E-99EC-18AE8005694C}">
          <cx:tx>
            <cx:txData>
              <cx:f>Sheet1!$D$1</cx:f>
              <cx:v>Series1</cx:v>
            </cx:txData>
          </cx:tx>
          <cx:dataLabels pos="inEnd">
            <cx:txPr>
              <a:bodyPr vertOverflow="overflow" horzOverflow="overflow" wrap="square" lIns="0" tIns="0" rIns="0" bIns="0"/>
              <a:lstStyle/>
              <a:p>
                <a:pPr algn="ctr" rtl="0">
                  <a:defRPr sz="500" b="1" i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defRPr>
                </a:pPr>
                <a:endParaRPr lang="en-US" sz="500" b="1"/>
              </a:p>
            </cx:txPr>
            <cx:visibility seriesName="0" categoryName="1" value="0"/>
            <cx:dataLabel idx="10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Branch 2</a:t>
                  </a:r>
                </a:p>
              </cx:txPr>
            </cx:dataLabel>
            <cx:dataLabel idx="12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8</a:t>
                  </a:r>
                </a:p>
              </cx:txPr>
            </cx:dataLabel>
            <cx:dataLabel idx="13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9</a:t>
                  </a:r>
                </a:p>
              </cx:txPr>
            </cx:dataLabel>
            <cx:dataLabel idx="15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10</a:t>
                  </a:r>
                </a:p>
              </cx:txPr>
            </cx:dataLabel>
            <cx:dataLabel idx="16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11</a:t>
                  </a:r>
                </a:p>
              </cx:txPr>
            </cx:dataLabel>
          </cx:dataLabels>
          <cx:dataId val="0"/>
          <cx:layoutPr>
            <cx:parentLabelLayout val="overlapping"/>
          </cx:layoutPr>
        </cx:series>
      </cx:plotAreaRegion>
    </cx:plotArea>
    <cx:legend pos="t" align="ctr" overlay="0">
      <cx:txPr>
        <a:bodyPr vertOverflow="overflow" horzOverflow="overflow" wrap="square" lIns="0" tIns="0" rIns="0" bIns="0"/>
        <a:lstStyle/>
        <a:p>
          <a:pPr algn="ctr" rtl="0">
            <a:defRPr sz="500" b="0" i="0">
              <a:solidFill>
                <a:schemeClr val="accent3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defRPr>
          </a:pPr>
          <a:endParaRPr lang="en-US" sz="500" b="0">
            <a:solidFill>
              <a:schemeClr val="accent3">
                <a:lumMod val="50000"/>
              </a:schemeClr>
            </a:solidFill>
            <a:latin typeface="Calibri" panose="020F0502020204030204" pitchFamily="34" charset="0"/>
            <a:cs typeface="Calibri" panose="020F0502020204030204" pitchFamily="34" charset="0"/>
          </a:endParaRPr>
        </a:p>
      </cx:txPr>
    </cx:legend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lt1"/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E1B026-C60B-1E41-B5B3-8B6BAF3AB626}" type="datetimeFigureOut">
              <a:rPr lang="en-US" smtClean="0">
                <a:latin typeface="Proxima Nova" panose="02000506030000020004" pitchFamily="2" charset="0"/>
              </a:rPr>
              <a:t>12/30/24</a:t>
            </a:fld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62211-1C13-2B4D-9FFA-7F39E107589C}" type="slidenum">
              <a:rPr lang="en-US" smtClean="0">
                <a:latin typeface="Proxima Nova" panose="02000506030000020004" pitchFamily="2" charset="0"/>
              </a:rPr>
              <a:t>‹#›</a:t>
            </a:fld>
            <a:endParaRPr lang="en-US" dirty="0"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1493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Proxima Nova" panose="0200050603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Proxima Nova" panose="02000506030000020004" pitchFamily="2" charset="0"/>
              </a:defRPr>
            </a:lvl1pPr>
          </a:lstStyle>
          <a:p>
            <a:fld id="{7CCBD967-837A-3144-BEBA-CBE5D01F9F01}" type="datetimeFigureOut">
              <a:rPr lang="en-US" smtClean="0"/>
              <a:pPr/>
              <a:t>12/30/24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Proxima Nova" panose="0200050603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Proxima Nova" panose="02000506030000020004" pitchFamily="2" charset="0"/>
              </a:defRPr>
            </a:lvl1pPr>
          </a:lstStyle>
          <a:p>
            <a:fld id="{9A48A021-370A-A944-803B-FF7178CE82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4780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609585" rtl="0" eaLnBrk="1" latinLnBrk="0" hangingPunct="1">
      <a:defRPr sz="16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1pPr>
    <a:lvl2pPr marL="609585" algn="l" defTabSz="609585" rtl="0" eaLnBrk="1" latinLnBrk="0" hangingPunct="1">
      <a:defRPr sz="16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2pPr>
    <a:lvl3pPr marL="1219170" algn="l" defTabSz="609585" rtl="0" eaLnBrk="1" latinLnBrk="0" hangingPunct="1">
      <a:defRPr sz="16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3pPr>
    <a:lvl4pPr marL="1828754" algn="l" defTabSz="609585" rtl="0" eaLnBrk="1" latinLnBrk="0" hangingPunct="1">
      <a:defRPr sz="16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4pPr>
    <a:lvl5pPr marL="2438339" algn="l" defTabSz="609585" rtl="0" eaLnBrk="1" latinLnBrk="0" hangingPunct="1">
      <a:defRPr sz="16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5pPr>
    <a:lvl6pPr marL="304792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835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987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4191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4976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6405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963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Blue">
    <p:bg>
      <p:bgPr>
        <a:solidFill>
          <a:srgbClr val="041E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6F43DB3E-C3BD-8428-6DDF-B77CF691CA86}"/>
              </a:ext>
            </a:extLst>
          </p:cNvPr>
          <p:cNvSpPr/>
          <p:nvPr userDrawn="1"/>
        </p:nvSpPr>
        <p:spPr>
          <a:xfrm>
            <a:off x="10601114" y="1693"/>
            <a:ext cx="1590887" cy="6864773"/>
          </a:xfrm>
          <a:custGeom>
            <a:avLst/>
            <a:gdLst/>
            <a:ahLst/>
            <a:cxnLst/>
            <a:rect l="l" t="t" r="r" b="b"/>
            <a:pathLst>
              <a:path w="1193165" h="5148580">
                <a:moveTo>
                  <a:pt x="1192568" y="0"/>
                </a:moveTo>
                <a:lnTo>
                  <a:pt x="586549" y="0"/>
                </a:lnTo>
                <a:lnTo>
                  <a:pt x="0" y="5148072"/>
                </a:lnTo>
                <a:lnTo>
                  <a:pt x="1192568" y="5148072"/>
                </a:lnTo>
                <a:lnTo>
                  <a:pt x="1192568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3200"/>
          </a:p>
        </p:txBody>
      </p:sp>
      <p:sp>
        <p:nvSpPr>
          <p:cNvPr id="8" name="Subtitle 33">
            <a:extLst>
              <a:ext uri="{FF2B5EF4-FFF2-40B4-BE49-F238E27FC236}">
                <a16:creationId xmlns:a16="http://schemas.microsoft.com/office/drawing/2014/main" id="{9A0B8566-EB3C-F343-8D0C-57DFFCCC84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2007" y="3420483"/>
            <a:ext cx="8761127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2300" y="2072166"/>
            <a:ext cx="8760907" cy="134831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5400" b="1" i="0">
                <a:solidFill>
                  <a:schemeClr val="bg1"/>
                </a:solidFill>
                <a:latin typeface="Proxima Nova Black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4B99808C-4638-5F45-87E0-4EF2FFDCAA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22962"/>
            <a:ext cx="279643" cy="70326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2883D67-1F3B-7F51-A197-4EADEFDA49CC}"/>
              </a:ext>
            </a:extLst>
          </p:cNvPr>
          <p:cNvSpPr txBox="1"/>
          <p:nvPr userDrawn="1"/>
        </p:nvSpPr>
        <p:spPr>
          <a:xfrm>
            <a:off x="831850" y="6642100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AD9065-136B-E114-BF86-EC6BAE0EF26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92006" y="5381947"/>
            <a:ext cx="2409699" cy="6225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581F0C0-B8E7-3F5B-C17F-7F4F9AEAC615}"/>
              </a:ext>
            </a:extLst>
          </p:cNvPr>
          <p:cNvSpPr txBox="1"/>
          <p:nvPr userDrawn="1"/>
        </p:nvSpPr>
        <p:spPr>
          <a:xfrm>
            <a:off x="1092007" y="6240152"/>
            <a:ext cx="2375876" cy="26533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rmAutofit/>
          </a:bodyPr>
          <a:lstStyle/>
          <a:p>
            <a:pPr marL="300559" indent="-300559" algn="l">
              <a:spcAft>
                <a:spcPts val="800"/>
              </a:spcAft>
            </a:pPr>
            <a:r>
              <a:rPr lang="en-US" sz="1200" b="0" i="0" dirty="0">
                <a:solidFill>
                  <a:schemeClr val="bg1"/>
                </a:solidFill>
                <a:latin typeface="+mn-lt"/>
              </a:rPr>
              <a:t>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191355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67EFEC4C-F296-0520-A942-47EE9D368F85}"/>
              </a:ext>
            </a:extLst>
          </p:cNvPr>
          <p:cNvSpPr/>
          <p:nvPr userDrawn="1"/>
        </p:nvSpPr>
        <p:spPr>
          <a:xfrm>
            <a:off x="10601114" y="1693"/>
            <a:ext cx="1590887" cy="6864773"/>
          </a:xfrm>
          <a:custGeom>
            <a:avLst/>
            <a:gdLst/>
            <a:ahLst/>
            <a:cxnLst/>
            <a:rect l="l" t="t" r="r" b="b"/>
            <a:pathLst>
              <a:path w="1193165" h="5148580">
                <a:moveTo>
                  <a:pt x="1192568" y="0"/>
                </a:moveTo>
                <a:lnTo>
                  <a:pt x="586549" y="0"/>
                </a:lnTo>
                <a:lnTo>
                  <a:pt x="0" y="5148072"/>
                </a:lnTo>
                <a:lnTo>
                  <a:pt x="1192568" y="5148072"/>
                </a:lnTo>
                <a:lnTo>
                  <a:pt x="1192568" y="0"/>
                </a:lnTo>
                <a:close/>
              </a:path>
            </a:pathLst>
          </a:custGeom>
          <a:solidFill>
            <a:srgbClr val="041E42"/>
          </a:solidFill>
        </p:spPr>
        <p:txBody>
          <a:bodyPr wrap="square" lIns="0" tIns="0" rIns="0" bIns="0" rtlCol="0"/>
          <a:lstStyle/>
          <a:p>
            <a:endParaRPr sz="3200"/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2593" y="2072166"/>
            <a:ext cx="8760907" cy="1348317"/>
          </a:xfrm>
          <a:prstGeom prst="rect">
            <a:avLst/>
          </a:prstGeom>
        </p:spPr>
        <p:txBody>
          <a:bodyPr lIns="0" anchor="ctr"/>
          <a:lstStyle>
            <a:lvl1pPr marL="10584" indent="0">
              <a:buNone/>
              <a:tabLst/>
              <a:defRPr sz="5400" b="1" i="0">
                <a:solidFill>
                  <a:srgbClr val="041E42"/>
                </a:solidFill>
                <a:latin typeface="Proxima Nova Black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8491E8F5-6755-8940-AAC7-A48CB19318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48211"/>
            <a:ext cx="279643" cy="703259"/>
          </a:xfrm>
          <a:prstGeom prst="rect">
            <a:avLst/>
          </a:prstGeom>
        </p:spPr>
      </p:pic>
      <p:sp>
        <p:nvSpPr>
          <p:cNvPr id="14" name="Subtitle 33">
            <a:extLst>
              <a:ext uri="{FF2B5EF4-FFF2-40B4-BE49-F238E27FC236}">
                <a16:creationId xmlns:a16="http://schemas.microsoft.com/office/drawing/2014/main" id="{191722A5-3E19-7A4A-A10F-F83CACF329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2007" y="3420483"/>
            <a:ext cx="8761127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400" b="0" i="0">
                <a:solidFill>
                  <a:srgbClr val="000000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44EF2B-6151-BE84-43EC-81AD997BEAD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92006" y="5397225"/>
            <a:ext cx="2409699" cy="5920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96D8152-914B-309A-E5CE-050E85E3D395}"/>
              </a:ext>
            </a:extLst>
          </p:cNvPr>
          <p:cNvSpPr txBox="1"/>
          <p:nvPr userDrawn="1"/>
        </p:nvSpPr>
        <p:spPr>
          <a:xfrm>
            <a:off x="1092007" y="6240152"/>
            <a:ext cx="2375876" cy="26533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rmAutofit/>
          </a:bodyPr>
          <a:lstStyle/>
          <a:p>
            <a:pPr marL="300559" indent="-300559" algn="l">
              <a:spcAft>
                <a:spcPts val="800"/>
              </a:spcAft>
            </a:pPr>
            <a:r>
              <a:rPr lang="en-US" sz="1200" b="0" i="0" dirty="0">
                <a:solidFill>
                  <a:schemeClr val="accent3"/>
                </a:solidFill>
                <a:latin typeface="+mn-lt"/>
              </a:rPr>
              <a:t>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234190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Text Slide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111" y="1319206"/>
            <a:ext cx="11008553" cy="4738319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2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1pPr>
            <a:lvl2pPr>
              <a:defRPr sz="24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2pPr>
            <a:lvl3pPr>
              <a:defRPr sz="20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3pPr>
            <a:lvl4pPr>
              <a:defRPr sz="20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4pPr>
            <a:lvl5pPr>
              <a:defRPr sz="20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5142B72-E8CE-AE49-B09B-ED7501D73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111" y="274009"/>
            <a:ext cx="11008553" cy="767620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4000" b="1" i="0" baseline="0">
                <a:solidFill>
                  <a:srgbClr val="041E42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EDE92D26-09B1-A258-2858-324413697D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22962"/>
            <a:ext cx="279643" cy="70326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86A63E-D22F-3C83-CA36-FC90C4A07171}"/>
              </a:ext>
            </a:extLst>
          </p:cNvPr>
          <p:cNvSpPr txBox="1">
            <a:spLocks/>
          </p:cNvSpPr>
          <p:nvPr userDrawn="1"/>
        </p:nvSpPr>
        <p:spPr>
          <a:xfrm>
            <a:off x="649111" y="6548562"/>
            <a:ext cx="1766396" cy="206103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609585" rtl="0" eaLnBrk="1" latinLnBrk="0" hangingPunct="1">
              <a:defRPr lang="en-US" sz="933" b="0" i="0" kern="1200" smtClean="0">
                <a:solidFill>
                  <a:schemeClr val="bg1">
                    <a:lumMod val="75000"/>
                  </a:schemeClr>
                </a:solidFill>
                <a:latin typeface="Proxima Nova" panose="02000506030000020004" pitchFamily="2" charset="0"/>
                <a:ea typeface="+mn-ea"/>
                <a:cs typeface="Calibri" panose="020F0502020204030204" pitchFamily="34" charset="0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2939B7-2ECE-7849-AC42-50387EE94C16}" type="datetime1">
              <a:rPr kumimoji="0" lang="en-US" sz="933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12/30/24</a:t>
            </a:fld>
            <a:endParaRPr kumimoji="0" lang="en-US" sz="933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75000"/>
                </a:srgbClr>
              </a:solidFill>
              <a:effectLst/>
              <a:uLnTx/>
              <a:uFillTx/>
              <a:latin typeface="Proxima Nova" panose="02000506030000020004" pitchFamily="2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211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Text Slid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111" y="274009"/>
            <a:ext cx="11008552" cy="767620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4000" b="1" i="0" baseline="0">
                <a:solidFill>
                  <a:srgbClr val="041E42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111" y="1319206"/>
            <a:ext cx="11008553" cy="4738319"/>
          </a:xfrm>
          <a:prstGeom prst="rect">
            <a:avLst/>
          </a:prstGeom>
        </p:spPr>
        <p:txBody>
          <a:bodyPr lIns="0" numCol="2" spcCol="457200">
            <a:normAutofit/>
          </a:bodyPr>
          <a:lstStyle>
            <a:lvl1pPr>
              <a:defRPr sz="28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1pPr>
            <a:lvl2pPr>
              <a:defRPr sz="24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2pPr>
            <a:lvl3pPr>
              <a:defRPr sz="20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3pPr>
            <a:lvl4pPr>
              <a:defRPr sz="20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4pPr>
            <a:lvl5pPr>
              <a:defRPr sz="2000" b="0" i="0">
                <a:solidFill>
                  <a:srgbClr val="000000"/>
                </a:solidFill>
                <a:latin typeface="+mn-lt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4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72AFDAB7-89C1-B105-21F9-81826B19720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22962"/>
            <a:ext cx="279643" cy="703260"/>
          </a:xfrm>
          <a:prstGeom prst="rect">
            <a:avLst/>
          </a:prstGeom>
        </p:spPr>
      </p:pic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425D8FFD-309C-7D24-6E5F-9CB21AE87D0A}"/>
              </a:ext>
            </a:extLst>
          </p:cNvPr>
          <p:cNvSpPr txBox="1">
            <a:spLocks/>
          </p:cNvSpPr>
          <p:nvPr userDrawn="1"/>
        </p:nvSpPr>
        <p:spPr>
          <a:xfrm>
            <a:off x="649111" y="6548562"/>
            <a:ext cx="1766396" cy="206103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609585" rtl="0" eaLnBrk="1" latinLnBrk="0" hangingPunct="1">
              <a:defRPr lang="en-US" sz="933" b="0" i="0" kern="1200" smtClean="0">
                <a:solidFill>
                  <a:schemeClr val="bg1">
                    <a:lumMod val="75000"/>
                  </a:schemeClr>
                </a:solidFill>
                <a:latin typeface="Proxima Nova" panose="02000506030000020004" pitchFamily="2" charset="0"/>
                <a:ea typeface="+mn-ea"/>
                <a:cs typeface="Calibri" panose="020F0502020204030204" pitchFamily="34" charset="0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2939B7-2ECE-7849-AC42-50387EE94C16}" type="datetime1">
              <a:rPr kumimoji="0" lang="en-US" sz="933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12/30/24</a:t>
            </a:fld>
            <a:endParaRPr kumimoji="0" lang="en-US" sz="933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75000"/>
                </a:srgbClr>
              </a:solidFill>
              <a:effectLst/>
              <a:uLnTx/>
              <a:uFillTx/>
              <a:latin typeface="Proxima Nova" panose="02000506030000020004" pitchFamily="2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588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111" y="274009"/>
            <a:ext cx="7833987" cy="767620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4000" b="1" i="0" baseline="0">
                <a:solidFill>
                  <a:srgbClr val="041E42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38D088DD-AA35-4B6D-2F40-B60FAAA7B9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22962"/>
            <a:ext cx="279643" cy="70326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BD01C7-B6E4-52A1-14B6-9873439FF506}"/>
              </a:ext>
            </a:extLst>
          </p:cNvPr>
          <p:cNvSpPr txBox="1">
            <a:spLocks/>
          </p:cNvSpPr>
          <p:nvPr userDrawn="1"/>
        </p:nvSpPr>
        <p:spPr>
          <a:xfrm>
            <a:off x="649111" y="6548562"/>
            <a:ext cx="1766396" cy="206103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defPPr>
              <a:defRPr lang="en-US"/>
            </a:defPPr>
            <a:lvl1pPr marL="0" algn="l" defTabSz="609585" rtl="0" eaLnBrk="1" latinLnBrk="0" hangingPunct="1">
              <a:defRPr lang="en-US" sz="933" b="0" i="0" kern="1200" smtClean="0">
                <a:solidFill>
                  <a:schemeClr val="bg1">
                    <a:lumMod val="75000"/>
                  </a:schemeClr>
                </a:solidFill>
                <a:latin typeface="Proxima Nova" panose="02000506030000020004" pitchFamily="2" charset="0"/>
                <a:ea typeface="+mn-ea"/>
                <a:cs typeface="Calibri" panose="020F0502020204030204" pitchFamily="34" charset="0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2939B7-2ECE-7849-AC42-50387EE94C16}" type="datetime1">
              <a:rPr kumimoji="0" lang="en-US" sz="933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Proxima Nova" panose="02000506030000020004" pitchFamily="2" charset="0"/>
                <a:ea typeface="+mn-ea"/>
                <a:cs typeface="Calibri" panose="020F0502020204030204" pitchFamily="34" charset="0"/>
              </a:rPr>
              <a:pPr marL="0" marR="0" lvl="0" indent="0" algn="l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12/30/24</a:t>
            </a:fld>
            <a:endParaRPr kumimoji="0" lang="en-US" sz="933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75000"/>
                </a:srgbClr>
              </a:solidFill>
              <a:effectLst/>
              <a:uLnTx/>
              <a:uFillTx/>
              <a:latin typeface="Proxima Nova" panose="02000506030000020004" pitchFamily="2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922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Blue - End Slide">
    <p:bg>
      <p:bgPr>
        <a:solidFill>
          <a:srgbClr val="041E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2B1E96DA-1B3D-BC18-B2C7-F8200B8FD213}"/>
              </a:ext>
            </a:extLst>
          </p:cNvPr>
          <p:cNvSpPr/>
          <p:nvPr userDrawn="1"/>
        </p:nvSpPr>
        <p:spPr>
          <a:xfrm>
            <a:off x="10601114" y="1693"/>
            <a:ext cx="1590887" cy="6864773"/>
          </a:xfrm>
          <a:custGeom>
            <a:avLst/>
            <a:gdLst/>
            <a:ahLst/>
            <a:cxnLst/>
            <a:rect l="l" t="t" r="r" b="b"/>
            <a:pathLst>
              <a:path w="1193165" h="5148580">
                <a:moveTo>
                  <a:pt x="1192568" y="0"/>
                </a:moveTo>
                <a:lnTo>
                  <a:pt x="586549" y="0"/>
                </a:lnTo>
                <a:lnTo>
                  <a:pt x="0" y="5148072"/>
                </a:lnTo>
                <a:lnTo>
                  <a:pt x="1192568" y="5148072"/>
                </a:lnTo>
                <a:lnTo>
                  <a:pt x="1192568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3200"/>
          </a:p>
        </p:txBody>
      </p:sp>
      <p:sp>
        <p:nvSpPr>
          <p:cNvPr id="8" name="Subtitle 33">
            <a:extLst>
              <a:ext uri="{FF2B5EF4-FFF2-40B4-BE49-F238E27FC236}">
                <a16:creationId xmlns:a16="http://schemas.microsoft.com/office/drawing/2014/main" id="{9A0B8566-EB3C-F343-8D0C-57DFFCCC84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2007" y="3420483"/>
            <a:ext cx="8761127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2300" y="2072166"/>
            <a:ext cx="8760907" cy="134831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5400" b="1" i="0">
                <a:solidFill>
                  <a:schemeClr val="bg1"/>
                </a:solidFill>
                <a:latin typeface="Proxima Nova Black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AEC3EB5E-DB4C-CA8D-B1F8-74B6CB4A9A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22962"/>
            <a:ext cx="279643" cy="70326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9F97E5-1BA2-6D45-A385-A0EDB629ED1E}"/>
              </a:ext>
            </a:extLst>
          </p:cNvPr>
          <p:cNvSpPr txBox="1"/>
          <p:nvPr userDrawn="1"/>
        </p:nvSpPr>
        <p:spPr>
          <a:xfrm>
            <a:off x="1092007" y="6287322"/>
            <a:ext cx="9338291" cy="3284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67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City National Bank Member FDIC. City National Bank is a subsidiary of Royal Bank of Canada. </a:t>
            </a:r>
            <a:br>
              <a:rPr lang="en-US" sz="1067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</a:br>
            <a:r>
              <a:rPr lang="en-US" sz="1067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©2025 City National Bank. All Rights Reserved. </a:t>
            </a:r>
            <a:r>
              <a:rPr lang="en-US" sz="1067" dirty="0" err="1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cnb.com</a:t>
            </a:r>
            <a:r>
              <a:rPr lang="en-US" sz="1067" baseline="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®</a:t>
            </a:r>
            <a:r>
              <a:rPr lang="en-US" sz="1067" baseline="3000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 </a:t>
            </a:r>
            <a:r>
              <a:rPr lang="en-US" sz="1067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is a registered trademark of City National Bank.</a:t>
            </a:r>
            <a:endParaRPr lang="en-US" sz="1067" dirty="0">
              <a:solidFill>
                <a:schemeClr val="bg1"/>
              </a:solidFill>
              <a:effectLst/>
              <a:latin typeface="+mn-lt"/>
              <a:ea typeface="Aptos" panose="020B0004020202020204" pitchFamily="34" charset="0"/>
              <a:cs typeface="MinionPro-Regular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47CC0C-2380-6E5A-8A5F-5D8312BD80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92301" y="5237150"/>
            <a:ext cx="2432283" cy="5975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3E09F24-2F6B-6190-9896-A48EA44BDA5E}"/>
              </a:ext>
            </a:extLst>
          </p:cNvPr>
          <p:cNvSpPr txBox="1"/>
          <p:nvPr userDrawn="1"/>
        </p:nvSpPr>
        <p:spPr>
          <a:xfrm>
            <a:off x="1092007" y="6040590"/>
            <a:ext cx="2375876" cy="26533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rmAutofit/>
          </a:bodyPr>
          <a:lstStyle/>
          <a:p>
            <a:pPr marL="300559" indent="-300559" algn="l">
              <a:spcAft>
                <a:spcPts val="800"/>
              </a:spcAft>
            </a:pPr>
            <a:r>
              <a:rPr lang="en-US" sz="1200" b="0" i="0" dirty="0">
                <a:solidFill>
                  <a:schemeClr val="bg1"/>
                </a:solidFill>
                <a:latin typeface="+mn-lt"/>
              </a:rPr>
              <a:t>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2830996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White -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2593" y="2072166"/>
            <a:ext cx="8760907" cy="1348317"/>
          </a:xfrm>
          <a:prstGeom prst="rect">
            <a:avLst/>
          </a:prstGeom>
        </p:spPr>
        <p:txBody>
          <a:bodyPr lIns="0" anchor="ctr"/>
          <a:lstStyle>
            <a:lvl1pPr marL="10584" indent="0">
              <a:buNone/>
              <a:tabLst/>
              <a:defRPr sz="5400" b="0" i="0">
                <a:solidFill>
                  <a:srgbClr val="041E42"/>
                </a:solidFill>
                <a:latin typeface="Proxima Nova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sp>
        <p:nvSpPr>
          <p:cNvPr id="14" name="Subtitle 33">
            <a:extLst>
              <a:ext uri="{FF2B5EF4-FFF2-40B4-BE49-F238E27FC236}">
                <a16:creationId xmlns:a16="http://schemas.microsoft.com/office/drawing/2014/main" id="{191722A5-3E19-7A4A-A10F-F83CACF329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2007" y="3420483"/>
            <a:ext cx="8761127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400" b="0" i="0">
                <a:solidFill>
                  <a:srgbClr val="0051A5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00DD38AF-8159-C8AA-EABE-10BC500A2081}"/>
              </a:ext>
            </a:extLst>
          </p:cNvPr>
          <p:cNvSpPr/>
          <p:nvPr userDrawn="1"/>
        </p:nvSpPr>
        <p:spPr>
          <a:xfrm>
            <a:off x="10601114" y="1693"/>
            <a:ext cx="1590887" cy="6864773"/>
          </a:xfrm>
          <a:custGeom>
            <a:avLst/>
            <a:gdLst/>
            <a:ahLst/>
            <a:cxnLst/>
            <a:rect l="l" t="t" r="r" b="b"/>
            <a:pathLst>
              <a:path w="1193165" h="5148580">
                <a:moveTo>
                  <a:pt x="1192568" y="0"/>
                </a:moveTo>
                <a:lnTo>
                  <a:pt x="586549" y="0"/>
                </a:lnTo>
                <a:lnTo>
                  <a:pt x="0" y="5148072"/>
                </a:lnTo>
                <a:lnTo>
                  <a:pt x="1192568" y="5148072"/>
                </a:lnTo>
                <a:lnTo>
                  <a:pt x="1192568" y="0"/>
                </a:lnTo>
                <a:close/>
              </a:path>
            </a:pathLst>
          </a:custGeom>
          <a:solidFill>
            <a:srgbClr val="041E42"/>
          </a:solidFill>
        </p:spPr>
        <p:txBody>
          <a:bodyPr wrap="square" lIns="0" tIns="0" rIns="0" bIns="0" rtlCol="0"/>
          <a:lstStyle/>
          <a:p>
            <a:endParaRPr sz="3200"/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3AFBF7F3-6C6F-2DFF-3AB1-69FD3E3AF8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48211"/>
            <a:ext cx="279643" cy="70325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4B83B3D-DA41-5CA8-84E6-05278F17611B}"/>
              </a:ext>
            </a:extLst>
          </p:cNvPr>
          <p:cNvSpPr txBox="1"/>
          <p:nvPr userDrawn="1"/>
        </p:nvSpPr>
        <p:spPr>
          <a:xfrm>
            <a:off x="10999893" y="7775787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300559" indent="-300559">
              <a:spcAft>
                <a:spcPts val="800"/>
              </a:spcAft>
            </a:pPr>
            <a:endParaRPr lang="en-US" sz="3733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8CCB7A-C499-A50A-D378-0036372296B6}"/>
              </a:ext>
            </a:extLst>
          </p:cNvPr>
          <p:cNvSpPr txBox="1"/>
          <p:nvPr userDrawn="1"/>
        </p:nvSpPr>
        <p:spPr>
          <a:xfrm>
            <a:off x="1092007" y="6287322"/>
            <a:ext cx="9433753" cy="3284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67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  <a:t>City National Bank Member FDIC. City National Bank is a subsidiary of Royal Bank of Canada. </a:t>
            </a:r>
            <a:br>
              <a:rPr lang="en-US" sz="1067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</a:br>
            <a:r>
              <a:rPr lang="en-US" sz="1067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  <a:t>©2025 City National Bank. All Rights Reserved. </a:t>
            </a:r>
            <a:r>
              <a:rPr lang="en-US" sz="1067" dirty="0" err="1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cnb.com</a:t>
            </a:r>
            <a:r>
              <a:rPr lang="en-US" sz="1067" baseline="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®</a:t>
            </a:r>
            <a:r>
              <a:rPr lang="en-US" sz="1067" baseline="3000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 </a:t>
            </a:r>
            <a:r>
              <a:rPr lang="en-US" sz="1067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is a registered trademark of City National Bank.</a:t>
            </a:r>
            <a:endParaRPr lang="en-US" sz="1067" dirty="0">
              <a:solidFill>
                <a:srgbClr val="54585A"/>
              </a:solidFill>
              <a:effectLst/>
              <a:latin typeface="+mn-lt"/>
              <a:ea typeface="Aptos" panose="020B0004020202020204" pitchFamily="34" charset="0"/>
              <a:cs typeface="MinionPro-Regular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F9B95CE-A1BF-4FF4-F038-7FC9087C9EF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92301" y="5237150"/>
            <a:ext cx="2432283" cy="5975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B389353-28FE-3705-0771-A2EFC2BA077C}"/>
              </a:ext>
            </a:extLst>
          </p:cNvPr>
          <p:cNvSpPr txBox="1"/>
          <p:nvPr userDrawn="1"/>
        </p:nvSpPr>
        <p:spPr>
          <a:xfrm>
            <a:off x="1092007" y="6040590"/>
            <a:ext cx="2375876" cy="26533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rmAutofit/>
          </a:bodyPr>
          <a:lstStyle/>
          <a:p>
            <a:pPr marL="300559" indent="-300559" algn="l">
              <a:spcAft>
                <a:spcPts val="800"/>
              </a:spcAft>
            </a:pPr>
            <a:r>
              <a:rPr lang="en-US" sz="1200" b="0" i="0" dirty="0">
                <a:solidFill>
                  <a:schemeClr val="accent3"/>
                </a:solidFill>
                <a:latin typeface="+mn-lt"/>
              </a:rPr>
              <a:t>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2670857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A1226123-D2EE-1DE2-4501-11D2174F2CDF}"/>
              </a:ext>
            </a:extLst>
          </p:cNvPr>
          <p:cNvSpPr txBox="1">
            <a:spLocks/>
          </p:cNvSpPr>
          <p:nvPr userDrawn="1"/>
        </p:nvSpPr>
        <p:spPr>
          <a:xfrm>
            <a:off x="10088382" y="6548562"/>
            <a:ext cx="1766396" cy="206103"/>
          </a:xfrm>
          <a:prstGeom prst="rect">
            <a:avLst/>
          </a:prstGeom>
        </p:spPr>
        <p:txBody>
          <a:bodyPr vert="horz" lIns="121920" tIns="60960" rIns="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 sz="933">
                <a:latin typeface="Proxima Nova" panose="02000506030000020004" pitchFamily="2" charset="0"/>
              </a:rPr>
              <a:pPr/>
              <a:t>‹#›</a:t>
            </a:fld>
            <a:endParaRPr lang="en-US" sz="933" dirty="0"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807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692" r:id="rId3"/>
    <p:sldLayoutId id="2147483700" r:id="rId4"/>
    <p:sldLayoutId id="2147483701" r:id="rId5"/>
    <p:sldLayoutId id="2147483703" r:id="rId6"/>
    <p:sldLayoutId id="2147483702" r:id="rId7"/>
  </p:sldLayoutIdLst>
  <p:hf hdr="0" ftr="0" dt="0"/>
  <p:txStyles>
    <p:titleStyle>
      <a:lvl1pPr algn="l" defTabSz="609585" rtl="0" eaLnBrk="1" latinLnBrk="0" hangingPunct="1">
        <a:spcBef>
          <a:spcPct val="0"/>
        </a:spcBef>
        <a:buNone/>
        <a:defRPr sz="4000" b="1" kern="1200">
          <a:solidFill>
            <a:srgbClr val="041E4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png"/><Relationship Id="rId3" Type="http://schemas.openxmlformats.org/officeDocument/2006/relationships/chart" Target="../charts/chart2.xml"/><Relationship Id="rId7" Type="http://schemas.microsoft.com/office/2014/relationships/chartEx" Target="../charts/chartEx1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5F43259F-5168-45F7-A293-894959D837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4B7663-24AC-6D27-892C-A8F38D97766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08C8E8-B5BD-C539-4EDA-E476C29E6928}"/>
              </a:ext>
            </a:extLst>
          </p:cNvPr>
          <p:cNvSpPr txBox="1"/>
          <p:nvPr/>
        </p:nvSpPr>
        <p:spPr>
          <a:xfrm>
            <a:off x="771525" y="6672263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225425" indent="-225425">
              <a:spcAft>
                <a:spcPts val="600"/>
              </a:spcAft>
            </a:pPr>
            <a:endParaRPr lang="en-US" sz="28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8488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C5A6F7E-353A-B171-AF91-95FA19A736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b="1">
              <a:latin typeface="+mj-lt"/>
            </a:endParaRP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5AA3B841-760A-C456-1B92-F6AD51EF89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24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84368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326F4B4-E101-B86D-2B00-2A9539AE7AB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3F5648-7FEB-845A-FEC0-2D1129F96F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17191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111" y="1319206"/>
            <a:ext cx="11008553" cy="4738319"/>
          </a:xfrm>
        </p:spPr>
        <p:txBody>
          <a:bodyPr/>
          <a:lstStyle/>
          <a:p>
            <a:r>
              <a:rPr lang="en-US"/>
              <a:t>This is an example of a one column text layout</a:t>
            </a:r>
          </a:p>
          <a:p>
            <a:r>
              <a:rPr lang="en-US"/>
              <a:t>Bullet 1</a:t>
            </a:r>
          </a:p>
          <a:p>
            <a:pPr lvl="1"/>
            <a:r>
              <a:rPr lang="en-US"/>
              <a:t>Bullet 2</a:t>
            </a:r>
          </a:p>
          <a:p>
            <a:pPr lvl="2"/>
            <a:r>
              <a:rPr lang="en-US"/>
              <a:t>Bullet 3</a:t>
            </a:r>
          </a:p>
          <a:p>
            <a:pPr lvl="3"/>
            <a:r>
              <a:rPr lang="en-US"/>
              <a:t>Bullet 4</a:t>
            </a:r>
          </a:p>
          <a:p>
            <a:pPr lvl="4"/>
            <a:r>
              <a:rPr lang="en-US"/>
              <a:t>Bullet 5</a:t>
            </a:r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FDF963E6-CCCB-F241-B6BB-5D48C6B47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111" y="274009"/>
            <a:ext cx="11008553" cy="767620"/>
          </a:xfrm>
        </p:spPr>
        <p:txBody>
          <a:bodyPr/>
          <a:lstStyle/>
          <a:p>
            <a:r>
              <a:rPr lang="en-US"/>
              <a:t>One Column Layout</a:t>
            </a:r>
            <a:endParaRPr lang="en-US" dirty="0"/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F7FD9F1F-E1C7-8F4E-8238-A1B79E96252A}"/>
              </a:ext>
            </a:extLst>
          </p:cNvPr>
          <p:cNvSpPr txBox="1">
            <a:spLocks/>
          </p:cNvSpPr>
          <p:nvPr/>
        </p:nvSpPr>
        <p:spPr>
          <a:xfrm>
            <a:off x="10088382" y="6548562"/>
            <a:ext cx="1766396" cy="206103"/>
          </a:xfrm>
          <a:prstGeom prst="rect">
            <a:avLst/>
          </a:prstGeom>
        </p:spPr>
        <p:txBody>
          <a:bodyPr vert="horz" lIns="121920" tIns="60960" rIns="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 sz="933">
                <a:latin typeface="Proxima Nova" panose="02000506030000020004" pitchFamily="2" charset="0"/>
              </a:rPr>
              <a:pPr/>
              <a:t>3</a:t>
            </a:fld>
            <a:endParaRPr lang="en-US" sz="933" dirty="0"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6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E6C1C-49CC-6A49-D541-78219E28C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111" y="274009"/>
            <a:ext cx="11008552" cy="767620"/>
          </a:xfrm>
        </p:spPr>
        <p:txBody>
          <a:bodyPr/>
          <a:lstStyle/>
          <a:p>
            <a:r>
              <a:rPr lang="en-US"/>
              <a:t>Two Column Layout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0A1A91-38CE-EA06-FABC-40CF53937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111" y="1319206"/>
            <a:ext cx="11008553" cy="4738319"/>
          </a:xfrm>
        </p:spPr>
        <p:txBody>
          <a:bodyPr/>
          <a:lstStyle/>
          <a:p>
            <a:r>
              <a:rPr lang="en-US"/>
              <a:t>This is an example of a two column text layout</a:t>
            </a:r>
          </a:p>
          <a:p>
            <a:r>
              <a:rPr lang="en-US"/>
              <a:t>Bullet 1</a:t>
            </a:r>
          </a:p>
          <a:p>
            <a:pPr lvl="1"/>
            <a:r>
              <a:rPr lang="en-US"/>
              <a:t>Bullet 2</a:t>
            </a:r>
          </a:p>
          <a:p>
            <a:pPr lvl="2"/>
            <a:r>
              <a:rPr lang="en-US"/>
              <a:t>Bullet 3</a:t>
            </a:r>
          </a:p>
          <a:p>
            <a:pPr lvl="3"/>
            <a:r>
              <a:rPr lang="en-US"/>
              <a:t>Bullet 4</a:t>
            </a:r>
          </a:p>
          <a:p>
            <a:pPr lvl="4"/>
            <a:r>
              <a:rPr lang="en-US"/>
              <a:t>Bullet 5</a:t>
            </a:r>
          </a:p>
          <a:p>
            <a:pPr lvl="4"/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This is an example of a two column text layout</a:t>
            </a:r>
          </a:p>
          <a:p>
            <a:r>
              <a:rPr lang="en-US"/>
              <a:t>Bullet 1</a:t>
            </a:r>
          </a:p>
          <a:p>
            <a:pPr lvl="1"/>
            <a:r>
              <a:rPr lang="en-US"/>
              <a:t>Bullet 2</a:t>
            </a:r>
          </a:p>
          <a:p>
            <a:pPr lvl="2"/>
            <a:r>
              <a:rPr lang="en-US"/>
              <a:t>Bullet 3</a:t>
            </a:r>
          </a:p>
          <a:p>
            <a:pPr lvl="3"/>
            <a:r>
              <a:rPr lang="en-US"/>
              <a:t>Bullet 4</a:t>
            </a:r>
          </a:p>
          <a:p>
            <a:pPr lvl="4"/>
            <a:r>
              <a:rPr lang="en-US"/>
              <a:t>Bullet 5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985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24EF3-4F61-CA46-84B7-FCF8B4FCE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41E42"/>
                </a:solidFill>
              </a:rPr>
              <a:t>Colors</a:t>
            </a:r>
            <a:endParaRPr lang="en-US" dirty="0">
              <a:solidFill>
                <a:srgbClr val="041E42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B4B48B8-38BD-04E7-6D0E-CB90A91C909B}"/>
              </a:ext>
            </a:extLst>
          </p:cNvPr>
          <p:cNvSpPr txBox="1"/>
          <p:nvPr/>
        </p:nvSpPr>
        <p:spPr>
          <a:xfrm>
            <a:off x="4079317" y="2926510"/>
            <a:ext cx="299921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PowerPoint Secondary Color Palette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B9E69C1-134E-421B-E099-0FCAC867616C}"/>
              </a:ext>
            </a:extLst>
          </p:cNvPr>
          <p:cNvSpPr txBox="1"/>
          <p:nvPr/>
        </p:nvSpPr>
        <p:spPr>
          <a:xfrm>
            <a:off x="649112" y="1338996"/>
            <a:ext cx="1088208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Suggested colors for use in your PowerPoint presentations. Primary colors are best, use secondary and accent colors when needed.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DC2E606-1AC1-8A46-A51A-37088641B7E6}"/>
              </a:ext>
            </a:extLst>
          </p:cNvPr>
          <p:cNvSpPr/>
          <p:nvPr/>
        </p:nvSpPr>
        <p:spPr>
          <a:xfrm>
            <a:off x="7078536" y="3219057"/>
            <a:ext cx="1396382" cy="1396382"/>
          </a:xfrm>
          <a:prstGeom prst="rect">
            <a:avLst/>
          </a:prstGeom>
          <a:solidFill>
            <a:srgbClr val="041E4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Private Blue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4/30/60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#041E42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AA0E955-794F-49A7-EC77-C9938274C4DD}"/>
              </a:ext>
            </a:extLst>
          </p:cNvPr>
          <p:cNvSpPr txBox="1"/>
          <p:nvPr/>
        </p:nvSpPr>
        <p:spPr>
          <a:xfrm>
            <a:off x="649111" y="2926510"/>
            <a:ext cx="2517665" cy="2228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PowerPoint Primary Color Palette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28D76A0-42D2-BA52-5ABB-C4C67D09BA68}"/>
              </a:ext>
            </a:extLst>
          </p:cNvPr>
          <p:cNvSpPr/>
          <p:nvPr/>
        </p:nvSpPr>
        <p:spPr>
          <a:xfrm>
            <a:off x="649111" y="3224421"/>
            <a:ext cx="1396382" cy="1396382"/>
          </a:xfrm>
          <a:prstGeom prst="rect">
            <a:avLst/>
          </a:prstGeom>
          <a:solidFill>
            <a:srgbClr val="0051A5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Bright Blue</a:t>
            </a:r>
            <a:b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</a:b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0/81/165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#0051A5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C7EDDB7B-D836-ADF8-689E-3FAE67B91E5F}"/>
              </a:ext>
            </a:extLst>
          </p:cNvPr>
          <p:cNvSpPr/>
          <p:nvPr/>
        </p:nvSpPr>
        <p:spPr>
          <a:xfrm>
            <a:off x="4080723" y="3219057"/>
            <a:ext cx="1396382" cy="1396382"/>
          </a:xfrm>
          <a:prstGeom prst="rect">
            <a:avLst/>
          </a:prstGeom>
          <a:solidFill>
            <a:srgbClr val="DCEEFB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Sky Blue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220/238/251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#DCEEFB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415257B-2519-285F-1E17-EE903303A1AE}"/>
              </a:ext>
            </a:extLst>
          </p:cNvPr>
          <p:cNvSpPr/>
          <p:nvPr/>
        </p:nvSpPr>
        <p:spPr>
          <a:xfrm>
            <a:off x="2148019" y="3224421"/>
            <a:ext cx="1396382" cy="1396382"/>
          </a:xfrm>
          <a:prstGeom prst="rect">
            <a:avLst/>
          </a:prstGeom>
          <a:solidFill>
            <a:srgbClr val="003C71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Navy Blue</a:t>
            </a:r>
            <a:b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</a:b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0/60/113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#003C71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DBEAC6D3-6AB2-13F3-E8BE-0DB8D2ADCF76}"/>
              </a:ext>
            </a:extLst>
          </p:cNvPr>
          <p:cNvSpPr/>
          <p:nvPr/>
        </p:nvSpPr>
        <p:spPr>
          <a:xfrm>
            <a:off x="5579629" y="3219057"/>
            <a:ext cx="1396382" cy="1396382"/>
          </a:xfrm>
          <a:prstGeom prst="rect">
            <a:avLst/>
          </a:prstGeom>
          <a:solidFill>
            <a:srgbClr val="8E9089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Grey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142/144/137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#8E9089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DE57EEC-2A66-750D-1549-85AA035A79DF}"/>
              </a:ext>
            </a:extLst>
          </p:cNvPr>
          <p:cNvSpPr/>
          <p:nvPr/>
        </p:nvSpPr>
        <p:spPr>
          <a:xfrm>
            <a:off x="2148020" y="5062314"/>
            <a:ext cx="1396383" cy="1396383"/>
          </a:xfrm>
          <a:prstGeom prst="rect">
            <a:avLst/>
          </a:prstGeom>
          <a:solidFill>
            <a:srgbClr val="FEDF01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rgbClr val="00357D"/>
                </a:solidFill>
                <a:cs typeface="Calibri" panose="020F0502020204030204" pitchFamily="34" charset="0"/>
              </a:rPr>
              <a:t>Yellow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rgbClr val="00357D"/>
                </a:solidFill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rgbClr val="00357D"/>
                </a:solidFill>
                <a:cs typeface="Calibri" panose="020F0502020204030204" pitchFamily="34" charset="0"/>
              </a:rPr>
              <a:t>254/223/1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rgbClr val="00357D"/>
                </a:solidFill>
                <a:cs typeface="Calibri" panose="020F0502020204030204" pitchFamily="34" charset="0"/>
              </a:rPr>
              <a:t>#FEDF01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4541D8-B8FC-A096-5E25-C7BD38756554}"/>
              </a:ext>
            </a:extLst>
          </p:cNvPr>
          <p:cNvSpPr/>
          <p:nvPr/>
        </p:nvSpPr>
        <p:spPr>
          <a:xfrm>
            <a:off x="3646928" y="5062314"/>
            <a:ext cx="1396383" cy="1396383"/>
          </a:xfrm>
          <a:prstGeom prst="rect">
            <a:avLst/>
          </a:prstGeom>
          <a:solidFill>
            <a:srgbClr val="00965E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Green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0/150/94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#00965E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B06655-CBC5-FF82-3D0E-9F76E95B0B25}"/>
              </a:ext>
            </a:extLst>
          </p:cNvPr>
          <p:cNvSpPr txBox="1"/>
          <p:nvPr/>
        </p:nvSpPr>
        <p:spPr>
          <a:xfrm>
            <a:off x="649111" y="4776376"/>
            <a:ext cx="2442443" cy="2228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PowerPoint Accent Color Palette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39D69F7-1F59-ED04-582D-9D1E7F527144}"/>
              </a:ext>
            </a:extLst>
          </p:cNvPr>
          <p:cNvSpPr/>
          <p:nvPr/>
        </p:nvSpPr>
        <p:spPr>
          <a:xfrm>
            <a:off x="5145836" y="5062313"/>
            <a:ext cx="1396383" cy="139638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Red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158/10/24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#9E0918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6A967C3-CC95-DF68-12FC-B979EB141AA5}"/>
              </a:ext>
            </a:extLst>
          </p:cNvPr>
          <p:cNvSpPr/>
          <p:nvPr/>
        </p:nvSpPr>
        <p:spPr>
          <a:xfrm>
            <a:off x="649111" y="5061756"/>
            <a:ext cx="1396383" cy="139638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Aqua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0/169/206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#00A9CE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3B8B98-DE91-3D4D-2944-52566976C7D2}"/>
              </a:ext>
            </a:extLst>
          </p:cNvPr>
          <p:cNvSpPr txBox="1"/>
          <p:nvPr/>
        </p:nvSpPr>
        <p:spPr>
          <a:xfrm>
            <a:off x="6658325" y="5061756"/>
            <a:ext cx="2164206" cy="334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350" indent="-6350"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Red should only be used sparingly to connotate negative stats.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7CDB63E-A0DC-E5ED-734D-470B876C3B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" y="1680545"/>
            <a:ext cx="7772400" cy="87604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56FC0EA-B31A-454C-0C5D-96C44C80A062}"/>
              </a:ext>
            </a:extLst>
          </p:cNvPr>
          <p:cNvSpPr txBox="1"/>
          <p:nvPr/>
        </p:nvSpPr>
        <p:spPr>
          <a:xfrm>
            <a:off x="8265319" y="2017215"/>
            <a:ext cx="216420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350" indent="-6350"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Brand Palette Ratio Graph</a:t>
            </a:r>
          </a:p>
        </p:txBody>
      </p:sp>
    </p:spTree>
    <p:extLst>
      <p:ext uri="{BB962C8B-B14F-4D97-AF65-F5344CB8AC3E}">
        <p14:creationId xmlns:p14="http://schemas.microsoft.com/office/powerpoint/2010/main" val="3888933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3B56F-C42F-054D-A282-1F2C33E5E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Tables</a:t>
            </a:r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5B62B6CA-7015-1A40-8A45-5D6DBF304D8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7824375"/>
              </p:ext>
            </p:extLst>
          </p:nvPr>
        </p:nvGraphicFramePr>
        <p:xfrm>
          <a:off x="2989476" y="1584017"/>
          <a:ext cx="7537119" cy="430945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123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23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2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888">
                <a:tc>
                  <a:txBody>
                    <a:bodyPr/>
                    <a:lstStyle/>
                    <a:p>
                      <a:r>
                        <a:rPr lang="en-US" sz="19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1</a:t>
                      </a:r>
                    </a:p>
                  </a:txBody>
                  <a:tcPr marL="121920" marR="121920">
                    <a:solidFill>
                      <a:srgbClr val="041E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2</a:t>
                      </a:r>
                    </a:p>
                  </a:txBody>
                  <a:tcPr marL="121920" marR="121920">
                    <a:solidFill>
                      <a:srgbClr val="041E4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3</a:t>
                      </a:r>
                    </a:p>
                  </a:txBody>
                  <a:tcPr marL="121920" marR="121920">
                    <a:solidFill>
                      <a:srgbClr val="041E4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1</a:t>
                      </a: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Row 2</a:t>
                      </a:r>
                    </a:p>
                  </a:txBody>
                  <a:tcPr marL="121920" marR="121920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9D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3</a:t>
                      </a: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Row 4</a:t>
                      </a:r>
                    </a:p>
                  </a:txBody>
                  <a:tcPr marL="121920" marR="121920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9D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5</a:t>
                      </a: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6</a:t>
                      </a:r>
                    </a:p>
                  </a:txBody>
                  <a:tcPr marL="121920" marR="121920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9D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7</a:t>
                      </a: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8</a:t>
                      </a:r>
                    </a:p>
                  </a:txBody>
                  <a:tcPr marL="121920" marR="121920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9D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9</a:t>
                      </a: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10</a:t>
                      </a:r>
                    </a:p>
                  </a:txBody>
                  <a:tcPr marL="121920" marR="121920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9DD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9DD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11</a:t>
                      </a: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F0FF49DF-570D-DC4A-9B5E-A81E6802DD87}"/>
              </a:ext>
            </a:extLst>
          </p:cNvPr>
          <p:cNvSpPr txBox="1"/>
          <p:nvPr/>
        </p:nvSpPr>
        <p:spPr>
          <a:xfrm>
            <a:off x="649111" y="1584018"/>
            <a:ext cx="195165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000" dirty="0">
                <a:solidFill>
                  <a:srgbClr val="000000"/>
                </a:solidFill>
                <a:cs typeface="Calibri" panose="020F0502020204030204" pitchFamily="34" charset="0"/>
              </a:rPr>
              <a:t>Try using recommended colors for your tables and charts. 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E114976C-F1EC-C442-A509-A3C1562D16A4}"/>
              </a:ext>
            </a:extLst>
          </p:cNvPr>
          <p:cNvSpPr txBox="1">
            <a:spLocks/>
          </p:cNvSpPr>
          <p:nvPr/>
        </p:nvSpPr>
        <p:spPr>
          <a:xfrm>
            <a:off x="10088382" y="6548562"/>
            <a:ext cx="1766396" cy="206103"/>
          </a:xfrm>
          <a:prstGeom prst="rect">
            <a:avLst/>
          </a:prstGeom>
        </p:spPr>
        <p:txBody>
          <a:bodyPr vert="horz" lIns="121920" tIns="60960" rIns="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 sz="933">
                <a:latin typeface="Proxima Nova" panose="02000506030000020004" pitchFamily="2" charset="0"/>
              </a:rPr>
              <a:pPr/>
              <a:t>6</a:t>
            </a:fld>
            <a:endParaRPr lang="en-US" sz="933" dirty="0"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6015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3B56F-C42F-054D-A282-1F2C33E5E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41E42"/>
                </a:solidFill>
              </a:rPr>
              <a:t>Maps</a:t>
            </a:r>
          </a:p>
        </p:txBody>
      </p:sp>
      <p:pic>
        <p:nvPicPr>
          <p:cNvPr id="37" name="Picture 36" descr="A picture containing dark&#10;&#10;Description automatically generated">
            <a:extLst>
              <a:ext uri="{FF2B5EF4-FFF2-40B4-BE49-F238E27FC236}">
                <a16:creationId xmlns:a16="http://schemas.microsoft.com/office/drawing/2014/main" id="{E140F7B5-1145-0845-9E13-8237B1A7B0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55499" y="1447221"/>
            <a:ext cx="1205429" cy="2088779"/>
          </a:xfrm>
          <a:prstGeom prst="rect">
            <a:avLst/>
          </a:prstGeom>
        </p:spPr>
      </p:pic>
      <p:pic>
        <p:nvPicPr>
          <p:cNvPr id="38" name="Picture 37" descr="A close up of a logo&#10;&#10;Description automatically generated">
            <a:extLst>
              <a:ext uri="{FF2B5EF4-FFF2-40B4-BE49-F238E27FC236}">
                <a16:creationId xmlns:a16="http://schemas.microsoft.com/office/drawing/2014/main" id="{38758E0A-3FCD-D041-BC25-690075F2C66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23144" y="1447221"/>
            <a:ext cx="1384515" cy="1176352"/>
          </a:xfrm>
          <a:prstGeom prst="rect">
            <a:avLst/>
          </a:prstGeom>
        </p:spPr>
      </p:pic>
      <p:pic>
        <p:nvPicPr>
          <p:cNvPr id="39" name="Picture 38" descr="A picture containing dark&#10;&#10;Description automatically generated">
            <a:extLst>
              <a:ext uri="{FF2B5EF4-FFF2-40B4-BE49-F238E27FC236}">
                <a16:creationId xmlns:a16="http://schemas.microsoft.com/office/drawing/2014/main" id="{5DD6CE76-5135-1B49-AD8C-D0549BB99DB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1293" y="3771904"/>
            <a:ext cx="985003" cy="1055176"/>
          </a:xfrm>
          <a:prstGeom prst="rect">
            <a:avLst/>
          </a:prstGeom>
        </p:spPr>
      </p:pic>
      <p:pic>
        <p:nvPicPr>
          <p:cNvPr id="40" name="Picture 39" descr="A silhouette of a person&#10;&#10;Description automatically generated">
            <a:extLst>
              <a:ext uri="{FF2B5EF4-FFF2-40B4-BE49-F238E27FC236}">
                <a16:creationId xmlns:a16="http://schemas.microsoft.com/office/drawing/2014/main" id="{711D3321-F529-7349-B9C9-1D1F6840627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4230" y="3771904"/>
            <a:ext cx="1267417" cy="1055176"/>
          </a:xfrm>
          <a:prstGeom prst="rect">
            <a:avLst/>
          </a:prstGeom>
        </p:spPr>
      </p:pic>
      <p:pic>
        <p:nvPicPr>
          <p:cNvPr id="41" name="Picture 40" descr="A close up of a logo&#10;&#10;Description automatically generated">
            <a:extLst>
              <a:ext uri="{FF2B5EF4-FFF2-40B4-BE49-F238E27FC236}">
                <a16:creationId xmlns:a16="http://schemas.microsoft.com/office/drawing/2014/main" id="{AF77453C-8078-F443-9508-6E886D8EA17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65051" y="5570687"/>
            <a:ext cx="1415687" cy="716367"/>
          </a:xfrm>
          <a:prstGeom prst="rect">
            <a:avLst/>
          </a:prstGeom>
        </p:spPr>
      </p:pic>
      <p:pic>
        <p:nvPicPr>
          <p:cNvPr id="42" name="Picture 41" descr="A close up of a map&#10;&#10;Description automatically generated">
            <a:extLst>
              <a:ext uri="{FF2B5EF4-FFF2-40B4-BE49-F238E27FC236}">
                <a16:creationId xmlns:a16="http://schemas.microsoft.com/office/drawing/2014/main" id="{5A3DD0C9-F010-5C40-83CF-FDA65F8F61E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6477" y="1392459"/>
            <a:ext cx="3409627" cy="2186855"/>
          </a:xfrm>
          <a:prstGeom prst="rect">
            <a:avLst/>
          </a:prstGeom>
        </p:spPr>
      </p:pic>
      <p:pic>
        <p:nvPicPr>
          <p:cNvPr id="43" name="Picture 42" descr="A close up of a map&#10;&#10;Description automatically generated">
            <a:extLst>
              <a:ext uri="{FF2B5EF4-FFF2-40B4-BE49-F238E27FC236}">
                <a16:creationId xmlns:a16="http://schemas.microsoft.com/office/drawing/2014/main" id="{4FE1F19C-9EED-2E47-AD1E-D7F5BF233955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4955" y="4058167"/>
            <a:ext cx="3409628" cy="2472840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E386D2F0-3CAB-6E4B-BB52-5805FF3A1AAC}"/>
              </a:ext>
            </a:extLst>
          </p:cNvPr>
          <p:cNvSpPr txBox="1"/>
          <p:nvPr/>
        </p:nvSpPr>
        <p:spPr>
          <a:xfrm>
            <a:off x="1186095" y="1177015"/>
            <a:ext cx="128881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400" dirty="0">
                <a:solidFill>
                  <a:schemeClr val="accent3">
                    <a:lumMod val="50000"/>
                  </a:schemeClr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USA – 48 States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64A5274-F9A3-7F4E-AE90-558AE8D137A2}"/>
              </a:ext>
            </a:extLst>
          </p:cNvPr>
          <p:cNvSpPr txBox="1"/>
          <p:nvPr/>
        </p:nvSpPr>
        <p:spPr>
          <a:xfrm>
            <a:off x="10610897" y="1177015"/>
            <a:ext cx="7437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400" dirty="0">
                <a:solidFill>
                  <a:schemeClr val="accent3">
                    <a:lumMod val="50000"/>
                  </a:schemeClr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California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38719FB-9CD3-064B-9166-A0C9FC9E30BB}"/>
              </a:ext>
            </a:extLst>
          </p:cNvPr>
          <p:cNvSpPr txBox="1"/>
          <p:nvPr/>
        </p:nvSpPr>
        <p:spPr>
          <a:xfrm>
            <a:off x="7242696" y="1177015"/>
            <a:ext cx="53860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400" dirty="0">
                <a:solidFill>
                  <a:schemeClr val="accent3">
                    <a:lumMod val="50000"/>
                  </a:schemeClr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Florida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25B45A8-6B9B-764A-9C95-9A017704C597}"/>
              </a:ext>
            </a:extLst>
          </p:cNvPr>
          <p:cNvSpPr txBox="1"/>
          <p:nvPr/>
        </p:nvSpPr>
        <p:spPr>
          <a:xfrm>
            <a:off x="7104836" y="5349517"/>
            <a:ext cx="87203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400" dirty="0">
                <a:solidFill>
                  <a:schemeClr val="accent3">
                    <a:lumMod val="50000"/>
                  </a:schemeClr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Tennessee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2A5CB1C-B8A2-7F43-A562-3484F649B9D6}"/>
              </a:ext>
            </a:extLst>
          </p:cNvPr>
          <p:cNvSpPr txBox="1"/>
          <p:nvPr/>
        </p:nvSpPr>
        <p:spPr>
          <a:xfrm>
            <a:off x="1186095" y="3799409"/>
            <a:ext cx="130163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400" dirty="0">
                <a:solidFill>
                  <a:schemeClr val="accent3">
                    <a:lumMod val="50000"/>
                  </a:schemeClr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USA – 50 States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B9CBAB9-BD00-854E-A030-3B2AE4D4DE3A}"/>
              </a:ext>
            </a:extLst>
          </p:cNvPr>
          <p:cNvSpPr txBox="1"/>
          <p:nvPr/>
        </p:nvSpPr>
        <p:spPr>
          <a:xfrm>
            <a:off x="5335298" y="3513147"/>
            <a:ext cx="77264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400" dirty="0">
                <a:solidFill>
                  <a:schemeClr val="accent3">
                    <a:lumMod val="50000"/>
                  </a:schemeClr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New York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5D84365-AA19-FA4B-8F58-DA991BC75A3C}"/>
              </a:ext>
            </a:extLst>
          </p:cNvPr>
          <p:cNvSpPr txBox="1"/>
          <p:nvPr/>
        </p:nvSpPr>
        <p:spPr>
          <a:xfrm>
            <a:off x="7207429" y="3513147"/>
            <a:ext cx="62837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400" dirty="0">
                <a:solidFill>
                  <a:schemeClr val="accent3">
                    <a:lumMod val="50000"/>
                  </a:schemeClr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Georgia</a:t>
            </a:r>
          </a:p>
        </p:txBody>
      </p:sp>
      <p:pic>
        <p:nvPicPr>
          <p:cNvPr id="51" name="Picture 50" descr="A tree in the dark&#10;&#10;Description automatically generated">
            <a:extLst>
              <a:ext uri="{FF2B5EF4-FFF2-40B4-BE49-F238E27FC236}">
                <a16:creationId xmlns:a16="http://schemas.microsoft.com/office/drawing/2014/main" id="{4710A6F3-397D-AA46-A61F-0CDC5B72B6C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8521" y="5642976"/>
            <a:ext cx="1842593" cy="969205"/>
          </a:xfrm>
          <a:prstGeom prst="rect">
            <a:avLst/>
          </a:prstGeom>
        </p:spPr>
      </p:pic>
      <p:pic>
        <p:nvPicPr>
          <p:cNvPr id="52" name="Picture 51" descr="A picture containing bird&#10;&#10;Description automatically generated">
            <a:extLst>
              <a:ext uri="{FF2B5EF4-FFF2-40B4-BE49-F238E27FC236}">
                <a16:creationId xmlns:a16="http://schemas.microsoft.com/office/drawing/2014/main" id="{00F86E1B-0D48-CA49-8DF0-FF04B362009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81193" y="1801683"/>
            <a:ext cx="819744" cy="1233472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43DDD0A5-6555-7740-B9F6-FFF6961C6C7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473697" y="3736168"/>
            <a:ext cx="1993489" cy="841273"/>
          </a:xfrm>
          <a:prstGeom prst="rect">
            <a:avLst/>
          </a:prstGeom>
        </p:spPr>
      </p:pic>
      <p:pic>
        <p:nvPicPr>
          <p:cNvPr id="54" name="Picture 53" descr="A close up of a logo&#10;&#10;Description automatically generated">
            <a:extLst>
              <a:ext uri="{FF2B5EF4-FFF2-40B4-BE49-F238E27FC236}">
                <a16:creationId xmlns:a16="http://schemas.microsoft.com/office/drawing/2014/main" id="{E4D27CEF-8484-A844-AFF7-9FDF840B825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876294" y="1499689"/>
            <a:ext cx="818111" cy="1031851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16C0B8C6-62F9-BA40-9FB1-BA28E12C2DD8}"/>
              </a:ext>
            </a:extLst>
          </p:cNvPr>
          <p:cNvSpPr txBox="1"/>
          <p:nvPr/>
        </p:nvSpPr>
        <p:spPr>
          <a:xfrm>
            <a:off x="5336367" y="5315488"/>
            <a:ext cx="72455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400" dirty="0">
                <a:solidFill>
                  <a:schemeClr val="accent3">
                    <a:lumMod val="50000"/>
                  </a:schemeClr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Maryland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4D883BF-345D-EF41-BBDA-A90175C98D91}"/>
              </a:ext>
            </a:extLst>
          </p:cNvPr>
          <p:cNvSpPr txBox="1"/>
          <p:nvPr/>
        </p:nvSpPr>
        <p:spPr>
          <a:xfrm>
            <a:off x="8594210" y="1177015"/>
            <a:ext cx="13096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400" dirty="0">
                <a:solidFill>
                  <a:schemeClr val="accent3">
                    <a:lumMod val="50000"/>
                  </a:schemeClr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Washington D.C.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A536EC9-8ADB-6F47-8CB6-BC0FD37AABF9}"/>
              </a:ext>
            </a:extLst>
          </p:cNvPr>
          <p:cNvSpPr txBox="1"/>
          <p:nvPr/>
        </p:nvSpPr>
        <p:spPr>
          <a:xfrm>
            <a:off x="8926566" y="3513147"/>
            <a:ext cx="5947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400" dirty="0">
                <a:solidFill>
                  <a:schemeClr val="accent3">
                    <a:lumMod val="50000"/>
                  </a:schemeClr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Virginia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C99957-85F6-E54B-8599-E419D291AD11}"/>
              </a:ext>
            </a:extLst>
          </p:cNvPr>
          <p:cNvSpPr txBox="1"/>
          <p:nvPr/>
        </p:nvSpPr>
        <p:spPr>
          <a:xfrm>
            <a:off x="5409037" y="1177015"/>
            <a:ext cx="60753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400" dirty="0">
                <a:solidFill>
                  <a:schemeClr val="accent3">
                    <a:lumMod val="50000"/>
                  </a:schemeClr>
                </a:solidFill>
                <a:latin typeface="Proxima Nova" panose="02000506030000020004" pitchFamily="2" charset="0"/>
                <a:cs typeface="Calibri" panose="020F0502020204030204" pitchFamily="34" charset="0"/>
              </a:rPr>
              <a:t>Nevada</a:t>
            </a:r>
          </a:p>
        </p:txBody>
      </p:sp>
    </p:spTree>
    <p:extLst>
      <p:ext uri="{BB962C8B-B14F-4D97-AF65-F5344CB8AC3E}">
        <p14:creationId xmlns:p14="http://schemas.microsoft.com/office/powerpoint/2010/main" val="3963517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FE25C-2ACB-B74A-B9DF-277E01856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41E42"/>
                </a:solidFill>
              </a:rPr>
              <a:t>Charts</a:t>
            </a:r>
            <a:endParaRPr lang="en-US" dirty="0">
              <a:solidFill>
                <a:srgbClr val="041E42"/>
              </a:solidFill>
            </a:endParaRPr>
          </a:p>
        </p:txBody>
      </p:sp>
      <p:graphicFrame>
        <p:nvGraphicFramePr>
          <p:cNvPr id="6" name="Content Placeholder 4">
            <a:extLst>
              <a:ext uri="{FF2B5EF4-FFF2-40B4-BE49-F238E27FC236}">
                <a16:creationId xmlns:a16="http://schemas.microsoft.com/office/drawing/2014/main" id="{8F413888-26CC-9844-BBA3-1C022DD0FE1C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860736361"/>
              </p:ext>
            </p:extLst>
          </p:nvPr>
        </p:nvGraphicFramePr>
        <p:xfrm>
          <a:off x="1019300" y="1384160"/>
          <a:ext cx="6428317" cy="2398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ontent Placeholder 4">
            <a:extLst>
              <a:ext uri="{FF2B5EF4-FFF2-40B4-BE49-F238E27FC236}">
                <a16:creationId xmlns:a16="http://schemas.microsoft.com/office/drawing/2014/main" id="{8121EEE3-C47D-0C40-A8D8-61BE62FF04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3836819"/>
              </p:ext>
            </p:extLst>
          </p:nvPr>
        </p:nvGraphicFramePr>
        <p:xfrm>
          <a:off x="6720329" y="1384998"/>
          <a:ext cx="3907164" cy="2673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1BC330F0-4CB6-EEB6-C02B-255AB4500472}"/>
              </a:ext>
            </a:extLst>
          </p:cNvPr>
          <p:cNvSpPr txBox="1"/>
          <p:nvPr/>
        </p:nvSpPr>
        <p:spPr>
          <a:xfrm>
            <a:off x="11651529" y="4650557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300559" indent="-300559">
              <a:spcAft>
                <a:spcPts val="800"/>
              </a:spcAft>
            </a:pPr>
            <a:endParaRPr lang="en-US" sz="3733" dirty="0">
              <a:solidFill>
                <a:schemeClr val="bg1"/>
              </a:solidFill>
            </a:endParaRPr>
          </a:p>
        </p:txBody>
      </p:sp>
      <p:graphicFrame>
        <p:nvGraphicFramePr>
          <p:cNvPr id="12" name="Content Placeholder 4">
            <a:extLst>
              <a:ext uri="{FF2B5EF4-FFF2-40B4-BE49-F238E27FC236}">
                <a16:creationId xmlns:a16="http://schemas.microsoft.com/office/drawing/2014/main" id="{058321A8-C981-D8AD-7971-139A1D2513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9351863"/>
              </p:ext>
            </p:extLst>
          </p:nvPr>
        </p:nvGraphicFramePr>
        <p:xfrm>
          <a:off x="1019300" y="1384160"/>
          <a:ext cx="6428317" cy="2398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Content Placeholder 4">
            <a:extLst>
              <a:ext uri="{FF2B5EF4-FFF2-40B4-BE49-F238E27FC236}">
                <a16:creationId xmlns:a16="http://schemas.microsoft.com/office/drawing/2014/main" id="{FDEBBC97-51F4-64B2-6E39-D9121372FB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8364904"/>
              </p:ext>
            </p:extLst>
          </p:nvPr>
        </p:nvGraphicFramePr>
        <p:xfrm>
          <a:off x="6720329" y="1384998"/>
          <a:ext cx="3907164" cy="2673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751B5DC0-BC46-CDF6-46D4-705F6CBB125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18278066"/>
              </p:ext>
            </p:extLst>
          </p:nvPr>
        </p:nvGraphicFramePr>
        <p:xfrm>
          <a:off x="1130703" y="3890129"/>
          <a:ext cx="4837291" cy="2590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15" name="Chart 14">
                <a:extLst>
                  <a:ext uri="{FF2B5EF4-FFF2-40B4-BE49-F238E27FC236}">
                    <a16:creationId xmlns:a16="http://schemas.microsoft.com/office/drawing/2014/main" id="{70C8C3A8-7E48-B50F-8A1C-09F26D312D59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740890556"/>
                  </p:ext>
                </p:extLst>
              </p:nvPr>
            </p:nvGraphicFramePr>
            <p:xfrm>
              <a:off x="6601210" y="3855417"/>
              <a:ext cx="4170949" cy="2396556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7"/>
              </a:graphicData>
            </a:graphic>
          </p:graphicFrame>
        </mc:Choice>
        <mc:Fallback xmlns="">
          <p:pic>
            <p:nvPicPr>
              <p:cNvPr id="15" name="Chart 14">
                <a:extLst>
                  <a:ext uri="{FF2B5EF4-FFF2-40B4-BE49-F238E27FC236}">
                    <a16:creationId xmlns:a16="http://schemas.microsoft.com/office/drawing/2014/main" id="{70C8C3A8-7E48-B50F-8A1C-09F26D312D5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601210" y="3855417"/>
                <a:ext cx="4170949" cy="2396556"/>
              </a:xfrm>
              <a:prstGeom prst="rect">
                <a:avLst/>
              </a:prstGeom>
            </p:spPr>
          </p:pic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2900419D-BF16-0B1E-0F5F-D5DD89ABE228}"/>
              </a:ext>
            </a:extLst>
          </p:cNvPr>
          <p:cNvSpPr txBox="1"/>
          <p:nvPr/>
        </p:nvSpPr>
        <p:spPr>
          <a:xfrm>
            <a:off x="649111" y="1311087"/>
            <a:ext cx="548156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Use approved colors for graphs and charts, some examples below.</a:t>
            </a:r>
          </a:p>
        </p:txBody>
      </p:sp>
    </p:spTree>
    <p:extLst>
      <p:ext uri="{BB962C8B-B14F-4D97-AF65-F5344CB8AC3E}">
        <p14:creationId xmlns:p14="http://schemas.microsoft.com/office/powerpoint/2010/main" val="260921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B80163A1-FE50-DCE1-111A-FED79AE8C9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latin typeface="+mj-lt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106310-E84A-5E72-AF27-0797211A888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08779445"/>
      </p:ext>
    </p:extLst>
  </p:cSld>
  <p:clrMapOvr>
    <a:masterClrMapping/>
  </p:clrMapOvr>
</p:sld>
</file>

<file path=ppt/theme/theme1.xml><?xml version="1.0" encoding="utf-8"?>
<a:theme xmlns:a="http://schemas.openxmlformats.org/drawingml/2006/main" name="City_National">
  <a:themeElements>
    <a:clrScheme name="Custom 24">
      <a:dk1>
        <a:srgbClr val="0051A5"/>
      </a:dk1>
      <a:lt1>
        <a:srgbClr val="FFFFFF"/>
      </a:lt1>
      <a:dk2>
        <a:srgbClr val="003C71"/>
      </a:dk2>
      <a:lt2>
        <a:srgbClr val="DCEEFB"/>
      </a:lt2>
      <a:accent1>
        <a:srgbClr val="041E41"/>
      </a:accent1>
      <a:accent2>
        <a:srgbClr val="00A9CE"/>
      </a:accent2>
      <a:accent3>
        <a:srgbClr val="8E9089"/>
      </a:accent3>
      <a:accent4>
        <a:srgbClr val="9E0918"/>
      </a:accent4>
      <a:accent5>
        <a:srgbClr val="FEDF01"/>
      </a:accent5>
      <a:accent6>
        <a:srgbClr val="00965E"/>
      </a:accent6>
      <a:hlink>
        <a:srgbClr val="007096"/>
      </a:hlink>
      <a:folHlink>
        <a:srgbClr val="F1E8D8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94C99"/>
        </a:solidFill>
        <a:ln>
          <a:noFill/>
        </a:ln>
        <a:effectLst/>
      </a:spPr>
      <a:bodyPr wrap="square" tIns="137160" bIns="228600" rtlCol="0" anchor="ctr" anchorCtr="0">
        <a:spAutoFit/>
      </a:bodyPr>
      <a:lstStyle>
        <a:defPPr algn="ctr">
          <a:defRPr sz="1600" b="1" dirty="0" smtClean="0">
            <a:solidFill>
              <a:srgbClr val="094C99"/>
            </a:solidFill>
            <a:latin typeface="Arial"/>
            <a:cs typeface="Arial"/>
          </a:defRPr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b" anchorCtr="0">
        <a:normAutofit/>
      </a:bodyPr>
      <a:lstStyle>
        <a:defPPr marL="225425" indent="-225425">
          <a:spcAft>
            <a:spcPts val="600"/>
          </a:spcAft>
          <a:defRPr sz="2800" dirty="0" smtClean="0">
            <a:solidFill>
              <a:schemeClr val="bg1"/>
            </a:solidFill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nkCategories xmlns="5c688ae6-100a-4c9f-876a-3aa9f364670a" xsi:nil="true"/>
    <PublishingExpirationDate xmlns="http://schemas.microsoft.com/sharepoint/v3" xsi:nil="true"/>
    <PublishingStartDate xmlns="http://schemas.microsoft.com/sharepoint/v3" xsi:nil="true"/>
    <cnbSort xmlns="88072631-3b12-4dbb-89e4-999167959068">30</cnbSort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B31B28A63D3D46843E46810B03FD88" ma:contentTypeVersion="3" ma:contentTypeDescription="Create a new document." ma:contentTypeScope="" ma:versionID="635e8fa33f2fc758b5314390af3adb4d">
  <xsd:schema xmlns:xsd="http://www.w3.org/2001/XMLSchema" xmlns:xs="http://www.w3.org/2001/XMLSchema" xmlns:p="http://schemas.microsoft.com/office/2006/metadata/properties" xmlns:ns1="http://schemas.microsoft.com/sharepoint/v3" xmlns:ns2="5c688ae6-100a-4c9f-876a-3aa9f364670a" xmlns:ns3="88072631-3b12-4dbb-89e4-999167959068" targetNamespace="http://schemas.microsoft.com/office/2006/metadata/properties" ma:root="true" ma:fieldsID="6eecbfe2d80cf40097c7f84724095a33" ns1:_="" ns2:_="" ns3:_="">
    <xsd:import namespace="http://schemas.microsoft.com/sharepoint/v3"/>
    <xsd:import namespace="5c688ae6-100a-4c9f-876a-3aa9f364670a"/>
    <xsd:import namespace="88072631-3b12-4dbb-89e4-999167959068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LinkCategories" minOccurs="0"/>
                <xsd:element ref="ns3:cnbSor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688ae6-100a-4c9f-876a-3aa9f364670a" elementFormDefault="qualified">
    <xsd:import namespace="http://schemas.microsoft.com/office/2006/documentManagement/types"/>
    <xsd:import namespace="http://schemas.microsoft.com/office/infopath/2007/PartnerControls"/>
    <xsd:element name="LinkCategories" ma:index="10" nillable="true" ma:displayName="LinkCategories" ma:list="{4dd2e7c8-2654-41c5-9ea8-fbe3774bc1fd}" ma:internalName="LinkCategories" ma:showField="Title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072631-3b12-4dbb-89e4-999167959068" elementFormDefault="qualified">
    <xsd:import namespace="http://schemas.microsoft.com/office/2006/documentManagement/types"/>
    <xsd:import namespace="http://schemas.microsoft.com/office/infopath/2007/PartnerControls"/>
    <xsd:element name="cnbSort" ma:index="11" nillable="true" ma:displayName="Sort Order" ma:default="30" ma:format="Dropdown" ma:internalName="cnbSort">
      <xsd:simpleType>
        <xsd:restriction base="dms:Choice">
          <xsd:enumeration value="01"/>
          <xsd:enumeration value="02"/>
          <xsd:enumeration value="03"/>
          <xsd:enumeration value="04"/>
          <xsd:enumeration value="05"/>
          <xsd:enumeration value="06"/>
          <xsd:enumeration value="07"/>
          <xsd:enumeration value="08"/>
          <xsd:enumeration value="09"/>
          <xsd:enumeration value="10"/>
          <xsd:enumeration value="11"/>
          <xsd:enumeration value="12"/>
          <xsd:enumeration value="13"/>
          <xsd:enumeration value="14"/>
          <xsd:enumeration value="15"/>
          <xsd:enumeration value="16"/>
          <xsd:enumeration value="17"/>
          <xsd:enumeration value="18"/>
          <xsd:enumeration value="19"/>
          <xsd:enumeration value="20"/>
          <xsd:enumeration value="21"/>
          <xsd:enumeration value="22"/>
          <xsd:enumeration value="23"/>
          <xsd:enumeration value="24"/>
          <xsd:enumeration value="25"/>
          <xsd:enumeration value="26"/>
          <xsd:enumeration value="27"/>
          <xsd:enumeration value="28"/>
          <xsd:enumeration value="29"/>
          <xsd:enumeration value="30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267CEB8-D9DC-4020-A0F9-F0623DD24663}">
  <ds:schemaRefs>
    <ds:schemaRef ds:uri="http://schemas.microsoft.com/office/2006/metadata/properties"/>
    <ds:schemaRef ds:uri="http://schemas.microsoft.com/office/infopath/2007/PartnerControls"/>
    <ds:schemaRef ds:uri="5c688ae6-100a-4c9f-876a-3aa9f364670a"/>
    <ds:schemaRef ds:uri="http://schemas.microsoft.com/sharepoint/v3"/>
    <ds:schemaRef ds:uri="88072631-3b12-4dbb-89e4-999167959068"/>
  </ds:schemaRefs>
</ds:datastoreItem>
</file>

<file path=customXml/itemProps2.xml><?xml version="1.0" encoding="utf-8"?>
<ds:datastoreItem xmlns:ds="http://schemas.openxmlformats.org/officeDocument/2006/customXml" ds:itemID="{279F9CAE-E410-41E0-93EA-BE69F820DC6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7578A60-53EB-48EF-8F49-5863965F61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c688ae6-100a-4c9f-876a-3aa9f364670a"/>
    <ds:schemaRef ds:uri="88072631-3b12-4dbb-89e4-9991679590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{72DC2A4B-9D52-4243-8912-B57FA594E9A1}tf16401378</Template>
  <TotalTime>49231</TotalTime>
  <Words>260</Words>
  <Application>Microsoft Macintosh PowerPoint</Application>
  <PresentationFormat>Widescreen</PresentationFormat>
  <Paragraphs>103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Proxima Nova</vt:lpstr>
      <vt:lpstr>Proxima Nova Black</vt:lpstr>
      <vt:lpstr>City_National</vt:lpstr>
      <vt:lpstr>PowerPoint Presentation</vt:lpstr>
      <vt:lpstr>PowerPoint Presentation</vt:lpstr>
      <vt:lpstr>One Column Layout</vt:lpstr>
      <vt:lpstr>Two Column Layout</vt:lpstr>
      <vt:lpstr>Colors</vt:lpstr>
      <vt:lpstr>Tables</vt:lpstr>
      <vt:lpstr>Maps</vt:lpstr>
      <vt:lpstr>Charts</vt:lpstr>
      <vt:lpstr>PowerPoint Presentation</vt:lpstr>
      <vt:lpstr>PowerPoint Presentation</vt:lpstr>
    </vt:vector>
  </TitlesOfParts>
  <Manager/>
  <Company>City National Bank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National Bank</dc:title>
  <dc:subject/>
  <dc:creator>Marketing</dc:creator>
  <cp:keywords/>
  <dc:description/>
  <cp:lastModifiedBy>Lynch, Matt</cp:lastModifiedBy>
  <cp:revision>541</cp:revision>
  <dcterms:created xsi:type="dcterms:W3CDTF">2014-04-11T18:09:52Z</dcterms:created>
  <dcterms:modified xsi:type="dcterms:W3CDTF">2024-12-30T19:10:57Z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0x01010008B31B28A63D3D46843E46810B03FD88</vt:lpwstr>
  </property>
  <property fmtid="{D5CDD505-2E9C-101B-9397-08002B2CF9AE}" pid="3" name="MSIP_Label_a43021ec-4ee9-4fe6-81b4-ce79d4f2bfb2_Enabled">
    <vt:lpwstr>true</vt:lpwstr>
  </property>
  <property fmtid="{D5CDD505-2E9C-101B-9397-08002B2CF9AE}" pid="4" name="MSIP_Label_a43021ec-4ee9-4fe6-81b4-ce79d4f2bfb2_SetDate">
    <vt:lpwstr>2024-03-21T16:47:04Z</vt:lpwstr>
  </property>
  <property fmtid="{D5CDD505-2E9C-101B-9397-08002B2CF9AE}" pid="5" name="MSIP_Label_a43021ec-4ee9-4fe6-81b4-ce79d4f2bfb2_Method">
    <vt:lpwstr>Standard</vt:lpwstr>
  </property>
  <property fmtid="{D5CDD505-2E9C-101B-9397-08002B2CF9AE}" pid="6" name="MSIP_Label_a43021ec-4ee9-4fe6-81b4-ce79d4f2bfb2_Name">
    <vt:lpwstr>CNB_Internal</vt:lpwstr>
  </property>
  <property fmtid="{D5CDD505-2E9C-101B-9397-08002B2CF9AE}" pid="7" name="MSIP_Label_a43021ec-4ee9-4fe6-81b4-ce79d4f2bfb2_SiteId">
    <vt:lpwstr>3a0fdda6-105d-4fce-bb8a-1ed83b71e72b</vt:lpwstr>
  </property>
  <property fmtid="{D5CDD505-2E9C-101B-9397-08002B2CF9AE}" pid="8" name="MSIP_Label_a43021ec-4ee9-4fe6-81b4-ce79d4f2bfb2_ActionId">
    <vt:lpwstr>41fd2619-d220-4c82-a6d4-1d79c18e8c58</vt:lpwstr>
  </property>
  <property fmtid="{D5CDD505-2E9C-101B-9397-08002B2CF9AE}" pid="9" name="MSIP_Label_a43021ec-4ee9-4fe6-81b4-ce79d4f2bfb2_ContentBits">
    <vt:lpwstr>0</vt:lpwstr>
  </property>
</Properties>
</file>